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  <p:sldMasterId id="2147483661" r:id="rId6"/>
  </p:sldMasterIdLst>
  <p:notesMasterIdLst>
    <p:notesMasterId r:id="rId20"/>
  </p:notesMasterIdLst>
  <p:sldIdLst>
    <p:sldId id="271" r:id="rId7"/>
    <p:sldId id="309" r:id="rId8"/>
    <p:sldId id="321" r:id="rId9"/>
    <p:sldId id="320" r:id="rId10"/>
    <p:sldId id="311" r:id="rId11"/>
    <p:sldId id="312" r:id="rId12"/>
    <p:sldId id="313" r:id="rId13"/>
    <p:sldId id="314" r:id="rId14"/>
    <p:sldId id="315" r:id="rId15"/>
    <p:sldId id="316" r:id="rId16"/>
    <p:sldId id="308" r:id="rId17"/>
    <p:sldId id="303" r:id="rId18"/>
    <p:sldId id="31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an Agbiriogu" initials="BA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17" autoAdjust="0"/>
    <p:restoredTop sz="96400" autoAdjust="0"/>
  </p:normalViewPr>
  <p:slideViewPr>
    <p:cSldViewPr snapToGrid="0" snapToObjects="1">
      <p:cViewPr>
        <p:scale>
          <a:sx n="100" d="100"/>
          <a:sy n="100" d="100"/>
        </p:scale>
        <p:origin x="1080" y="34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01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0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0D3921-C9FE-6E48-83AA-3A4F524FB20F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3A3E85-43D4-CA4F-87E4-4813A8F8E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32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altLang="en-US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C872BA43-7AC7-4C85-A475-09DD78EA8C9A}" type="slidenum">
              <a:rPr sz="1200">
                <a:latin typeface="Times" charset="0"/>
              </a:rPr>
              <a:pPr>
                <a:defRPr/>
              </a:pPr>
              <a:t>1</a:t>
            </a:fld>
            <a:endParaRPr lang="ru-Ru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6075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Посмотрите на разницу между основными и дополнительными индикаторами LMIS. Оценка полноты отчетности занимает больше времени, чем оценка того, были ли представлены данные или нет.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FE3A3E85-43D4-CA4F-87E4-4813A8F8E626}" type="slidenum">
              <a:r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6465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FE3A3E85-43D4-CA4F-87E4-4813A8F8E626}" type="slidenum">
              <a:rPr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4640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Набор инструментов NSCA включает Справочные таблицы показателей для всех основных и дополнительных КПЭ. Формулы включены в Справочные таблицы показателей (нажмите, чтобы выделить).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FE3A3E85-43D4-CA4F-87E4-4813A8F8E626}" type="slidenum">
              <a:r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9943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Цель настоящего слайда заключается не в том, чтобы пояснить этот расчет, а чтобы подчеркнуть, что эта информация по каждому КПЭ имеется в двух документах, к которым будут иметь доступ все участники. Теперь слово предоставляется Артуру, который расскажет о сборе данных по КПЭ, выполнении расчетов и упражнении.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FE3A3E85-43D4-CA4F-87E4-4813A8F8E626}" type="slidenum">
              <a:rPr>
                <a:solidFill>
                  <a:prstClr val="black"/>
                </a:solidFill>
              </a:rPr>
              <a:pPr/>
              <a:t>13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464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На этом слайде представлен комплекс занятий по КПЭ.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FE3A3E85-43D4-CA4F-87E4-4813A8F8E626}" type="slidenum">
              <a:rPr>
                <a:solidFill>
                  <a:prstClr val="black"/>
                </a:solidFill>
              </a:rPr>
              <a:pPr/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630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Помимо знакомства с темами, которые будут рассмотрены в ходе настоящего сегмента, посвященного КПЭ, на этом коротком вводном занятии будут кратко повторены КПЭ, представленные в течение Дня 1, будет приведен пример Определения/Справочных таблиц показателей, чтобы пояснить различные ячейки и указания по сопоставлению результатов и проведению расчетов, содержащиеся в этих таблицах. Поясните, что группы сбора данных не будут проводить расчеты КПЭ. Они будут собирать данные, которые затем будут использоваться для расчета показателей на этапе анализа данных.</a:t>
            </a:r>
            <a:endParaRPr lang="ru-Ru" dirty="0"/>
          </a:p>
          <a:p>
            <a:pPr algn="l" rtl="0"/>
            <a:r>
              <a:rPr lang="ru-Ru" b="0" i="0" u="none" baseline="0"/>
              <a:t>Затем слово будет предоставлено Артуру, который объяснит, как данные используются в расчетах и включаются в некоторые стандартные показатели, таблицы и графические материалы.</a:t>
            </a:r>
            <a:endParaRPr lang="ru-Ru" dirty="0"/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09446B8C-B910-BF49-A73D-C45B5A537964}" type="slidenum">
              <a:r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0846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Некоторые из дополнительных КПЭ основаны на данных, которые сложнее собирать и которые менее доступны. Часто они дополняют основные КПЭ.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FE3A3E85-43D4-CA4F-87E4-4813A8F8E626}" type="slidenum">
              <a:r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3077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3A3E85-43D4-CA4F-87E4-4813A8F8E62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56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3A3E85-43D4-CA4F-87E4-4813A8F8E62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7096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Покрытие заказов: взгляд сверху вниз и снизу вверх. От W до H и SDP. А также с точки зрения H и SDP.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FE3A3E85-43D4-CA4F-87E4-4813A8F8E626}" type="slidenum">
              <a:r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4261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3.2 — по товару-маркеру. 3.8 — дефицит любого товара-маркера. 3.10 — взгляд сверху вниз и снизу вверх.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FE3A3E85-43D4-CA4F-87E4-4813A8F8E626}" type="slidenum">
              <a:r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5205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3A3E85-43D4-CA4F-87E4-4813A8F8E62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695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930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2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33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2 Content">
  <p:cSld name="3_Red/Gray 2 Content">
    <p:bg>
      <p:bgPr>
        <a:solidFill>
          <a:schemeClr val="lt1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914805" y="1715549"/>
            <a:ext cx="507959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body" idx="2"/>
          </p:nvPr>
        </p:nvSpPr>
        <p:spPr>
          <a:xfrm>
            <a:off x="6197600" y="1715549"/>
            <a:ext cx="508040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914805" y="898413"/>
            <a:ext cx="10363200" cy="615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71394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3"/>
            <a:ext cx="11785599" cy="6450636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0C00456-721A-A94C-800A-D5E7EE91C160}" type="datetime1">
              <a:rPr lang="en-US" smtClean="0"/>
              <a:pPr/>
              <a:t>8/15/2022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chemeClr val="bg1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8/15/2022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pPr/>
              <a:t>8/15/2022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8/15/2022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10363200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8/15/2022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8/15/2022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8/15/2022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3002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8/15/2022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8/15/2022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8/15/2022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8/15/2022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8/15/2022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8/15/2022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8/15/2022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8/15/2022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8/15/2022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1"/>
            <a:ext cx="11785601" cy="6450636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3F4168E2-91C5-9646-9F53-5B4E70AF759D}" type="datetime1">
              <a:rPr lang="en-US" smtClean="0"/>
              <a:pPr/>
              <a:t>8/15/2022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3630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8/15/2022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pPr/>
              <a:t>8/15/2022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8/15/2022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8/15/2022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8/15/2022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8/15/2022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8/15/2022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8/15/2022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8/15/2022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8/15/2022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27783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8/15/2022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8/15/2022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8/15/2022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8/15/2022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464559"/>
            <a:ext cx="10363200" cy="1045404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171" indent="0" algn="ctr">
              <a:buNone/>
              <a:defRPr sz="2000"/>
            </a:lvl2pPr>
            <a:lvl3pPr marL="914342" indent="0" algn="ctr">
              <a:buNone/>
              <a:defRPr sz="1800"/>
            </a:lvl3pPr>
            <a:lvl4pPr marL="1371513" indent="0" algn="ctr">
              <a:buNone/>
              <a:defRPr sz="1600"/>
            </a:lvl4pPr>
            <a:lvl5pPr marL="1828683" indent="0" algn="ctr">
              <a:buNone/>
              <a:defRPr sz="1600"/>
            </a:lvl5pPr>
            <a:lvl6pPr marL="2285854" indent="0" algn="ctr">
              <a:buNone/>
              <a:defRPr sz="1600"/>
            </a:lvl6pPr>
            <a:lvl7pPr marL="2743025" indent="0" algn="ctr">
              <a:buNone/>
              <a:defRPr sz="1600"/>
            </a:lvl7pPr>
            <a:lvl8pPr marL="3200196" indent="0" algn="ctr">
              <a:buNone/>
              <a:defRPr sz="1600"/>
            </a:lvl8pPr>
            <a:lvl9pPr marL="365736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5974A-5553-4B27-B825-3E7107E8D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A3DA55-F83E-44C7-A024-E0525CCB30FC}" type="datetime1">
              <a:rPr lang="en-US" altLang="en-US"/>
              <a:pPr/>
              <a:t>8/15/2022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D9E31-C202-4436-9954-09E04E642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mtClean="0"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162C9-00B8-472F-A8D1-4C2E213DB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F92F8-9A91-49EE-9F13-AD02B8C2C9D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182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093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751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067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775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slideLayout" Target="../slideLayouts/slideLayout38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slideLayout" Target="../slideLayouts/slideLayout37.xml"/><Relationship Id="rId3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29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32" Type="http://schemas.openxmlformats.org/officeDocument/2006/relationships/slideLayout" Target="../slideLayouts/slideLayout44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28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31" Type="http://schemas.openxmlformats.org/officeDocument/2006/relationships/slideLayout" Target="../slideLayouts/slideLayout43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Relationship Id="rId27" Type="http://schemas.openxmlformats.org/officeDocument/2006/relationships/slideLayout" Target="../slideLayouts/slideLayout39.xml"/><Relationship Id="rId30" Type="http://schemas.openxmlformats.org/officeDocument/2006/relationships/slideLayout" Target="../slideLayouts/slideLayout42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43D48-BA6D-044B-863E-6AA2EE913DA4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0220C-33F2-1C43-9667-1F7049FE1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287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0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fld id="{7C017F59-29DA-6F48-B92A-5AD511CC2D63}" type="datetime1">
              <a:rPr lang="en-US" smtClean="0"/>
              <a:pPr defTabSz="604738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49816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r>
              <a:rPr lang="en-US"/>
              <a:t>FOOTER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fld id="{42782948-4DBE-204D-AB9E-B65E067054AE}" type="slidenum">
              <a:rPr lang="en-US" smtClean="0"/>
              <a:pPr defTabSz="604738"/>
              <a:t>‹#›</a:t>
            </a:fld>
            <a:endParaRPr lang="en-US"/>
          </a:p>
        </p:txBody>
      </p:sp>
      <p:sp>
        <p:nvSpPr>
          <p:cNvPr id="14" name="Frame 13"/>
          <p:cNvSpPr/>
          <p:nvPr/>
        </p:nvSpPr>
        <p:spPr>
          <a:xfrm>
            <a:off x="0" y="0"/>
            <a:ext cx="12192000" cy="6864096"/>
          </a:xfrm>
          <a:prstGeom prst="frame">
            <a:avLst>
              <a:gd name="adj1" fmla="val 2963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4738"/>
            <a:endParaRPr lang="en-US" sz="2381" dirty="0">
              <a:solidFill>
                <a:srgbClr val="FFFFFF"/>
              </a:solidFill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555303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</p:sldLayoutIdLst>
  <p:hf hdr="0"/>
  <p:txStyles>
    <p:titleStyle>
      <a:lvl1pPr algn="l" defTabSz="604738" rtl="0" eaLnBrk="1" latinLnBrk="0" hangingPunct="1">
        <a:spcBef>
          <a:spcPct val="0"/>
        </a:spcBef>
        <a:buNone/>
        <a:defRPr sz="3174" b="0" i="0" kern="1200">
          <a:solidFill>
            <a:srgbClr val="BA0C2F"/>
          </a:solidFill>
          <a:latin typeface="Gill Sans MT"/>
          <a:ea typeface="+mj-ea"/>
          <a:cs typeface="Gill Sans MT"/>
        </a:defRPr>
      </a:lvl1pPr>
    </p:titleStyle>
    <p:bodyStyle>
      <a:lvl1pPr marL="304470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•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1pPr>
      <a:lvl2pPr marL="905009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2pPr>
      <a:lvl3pPr marL="1209477" indent="-304470" algn="l" defTabSz="604738" rtl="0" eaLnBrk="1" latinLnBrk="0" hangingPunct="1">
        <a:spcBef>
          <a:spcPct val="20000"/>
        </a:spcBef>
        <a:buFont typeface="Arial"/>
        <a:buChar char="•"/>
        <a:defRPr sz="2381" b="0" i="0" kern="1200">
          <a:solidFill>
            <a:srgbClr val="6C6463"/>
          </a:solidFill>
          <a:latin typeface="Gill Sans MT"/>
          <a:ea typeface="+mn-ea"/>
          <a:cs typeface="Gill Sans MT"/>
        </a:defRPr>
      </a:lvl3pPr>
      <a:lvl4pPr marL="1516046" indent="-306569" algn="l" defTabSz="604738" rtl="0" eaLnBrk="1" latinLnBrk="0" hangingPunct="1">
        <a:spcBef>
          <a:spcPct val="20000"/>
        </a:spcBef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4pPr>
      <a:lvl5pPr marL="1660932" indent="-304470" algn="l" defTabSz="604738" rtl="0" eaLnBrk="1" latinLnBrk="0" hangingPunct="1">
        <a:spcBef>
          <a:spcPct val="20000"/>
        </a:spcBef>
        <a:buFont typeface="Arial"/>
        <a:buChar char="»"/>
        <a:defRPr sz="1852" b="0" i="0" kern="1200">
          <a:solidFill>
            <a:srgbClr val="6C6463"/>
          </a:solidFill>
          <a:latin typeface="Gill Sans MT"/>
          <a:ea typeface="+mn-ea"/>
          <a:cs typeface="Gill Sans MT"/>
        </a:defRPr>
      </a:lvl5pPr>
      <a:lvl6pPr marL="3326061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6pPr>
      <a:lvl7pPr marL="3930800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7pPr>
      <a:lvl8pPr marL="4535538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8pPr>
      <a:lvl9pPr marL="5140277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60473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2pPr>
      <a:lvl3pPr marL="1209477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3pPr>
      <a:lvl4pPr marL="1814215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4pPr>
      <a:lvl5pPr marL="2418954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5pPr>
      <a:lvl6pPr marL="3023692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6pPr>
      <a:lvl7pPr marL="3628431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7pPr>
      <a:lvl8pPr marL="4233169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8pPr>
      <a:lvl9pPr marL="483790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E1A8982-A8FE-434C-841B-957CA43B7779}"/>
              </a:ext>
            </a:extLst>
          </p:cNvPr>
          <p:cNvSpPr/>
          <p:nvPr/>
        </p:nvSpPr>
        <p:spPr>
          <a:xfrm>
            <a:off x="0" y="0"/>
            <a:ext cx="12192000" cy="6932815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sz="1361" kern="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A2C2400-55C3-4622-BE03-9CA2A2E9F769}"/>
              </a:ext>
            </a:extLst>
          </p:cNvPr>
          <p:cNvCxnSpPr/>
          <p:nvPr/>
        </p:nvCxnSpPr>
        <p:spPr>
          <a:xfrm>
            <a:off x="6096000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2362201" y="1479551"/>
            <a:ext cx="8894378" cy="2462213"/>
          </a:xfrm>
          <a:prstGeom prst="rect">
            <a:avLst/>
          </a:prstGeom>
          <a:effectLst/>
        </p:spPr>
        <p:txBody>
          <a:bodyPr anchor="b">
            <a:normAutofit lnSpcReduction="10000"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 eaLnBrk="1" hangingPunct="1"/>
            <a:r>
              <a:rPr lang="ru-Ru" sz="3200" b="0" i="0" u="none" baseline="0">
                <a:solidFill>
                  <a:srgbClr val="FFFFFF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ОБУЧЕНИЕ УЧАСТНИКОВ ОЦЕНКИ НАЦИОНАЛЬНОЙ ЦЕПИ ПОСТАВОК </a:t>
            </a:r>
            <a:br>
              <a:rPr lang="en-US" sz="3200" b="0" i="0" u="none" baseline="0">
                <a:solidFill>
                  <a:srgbClr val="FFFFFF"/>
                </a:solidFill>
                <a:ea typeface="Gill Sans MT" panose="020B0502020104020203" pitchFamily="34" charset="0"/>
                <a:cs typeface="Arial" panose="020B0604020202020204" pitchFamily="34" charset="0"/>
              </a:rPr>
            </a:br>
            <a:r>
              <a:rPr lang="ru-Ru" sz="3200" b="0" i="0" u="none" baseline="0">
                <a:solidFill>
                  <a:srgbClr val="FFFFFF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(NSCA 2.0)</a:t>
            </a:r>
          </a:p>
          <a:p>
            <a:pPr marL="1619250" indent="-1619250" algn="l" rtl="0" eaLnBrk="1" hangingPunct="1"/>
            <a:r>
              <a:rPr lang="ru-Ru" sz="3200" b="0" i="0" u="none" baseline="0">
                <a:solidFill>
                  <a:srgbClr val="FFFF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День 2:</a:t>
            </a:r>
            <a:r>
              <a:rPr lang="en-US" sz="3200" b="0" i="0" u="none" baseline="0">
                <a:solidFill>
                  <a:srgbClr val="FFFF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	</a:t>
            </a:r>
            <a:r>
              <a:rPr lang="ru-Ru" sz="3200" b="0" i="0" u="none" baseline="0">
                <a:solidFill>
                  <a:srgbClr val="FFFF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Обзор ключевых показателей эффективности (КПЭ)</a:t>
            </a:r>
          </a:p>
          <a:p>
            <a:pPr algn="l" rtl="0" eaLnBrk="1" hangingPunct="1"/>
            <a:endParaRPr lang="ru-Ru" altLang="en-US" sz="800" dirty="0">
              <a:solidFill>
                <a:srgbClr val="000000"/>
              </a:solidFill>
              <a:ea typeface="Gill Sans MT" panose="020B0502020104020203" pitchFamily="34" charset="0"/>
              <a:cs typeface="Arial" panose="020B0604020202020204" pitchFamily="34" charset="0"/>
            </a:endParaRPr>
          </a:p>
        </p:txBody>
      </p: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8F998B-3CDE-42DF-AF26-6A2CE33904E3}"/>
              </a:ext>
            </a:extLst>
          </p:cNvPr>
          <p:cNvSpPr txBox="1"/>
          <p:nvPr/>
        </p:nvSpPr>
        <p:spPr>
          <a:xfrm>
            <a:off x="6147252" y="6100390"/>
            <a:ext cx="5912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ru-Ru" sz="1200" i="0" u="none" baseline="0">
                <a:solidFill>
                  <a:schemeClr val="bg1"/>
                </a:solidFill>
                <a:latin typeface="Arial" panose="020B0604020202020204" pitchFamily="34" charset="0"/>
                <a:ea typeface="+mj-lt"/>
                <a:cs typeface="Arial" panose="020B0604020202020204" pitchFamily="34" charset="0"/>
              </a:rPr>
              <a:t>Программа Агентства США по международному развитию (USAID) в отношении глобальной цепи поставок в сфере здравоохранения ― техническая помощь, целевой заказ на оценку национальной цепи поставок </a:t>
            </a:r>
          </a:p>
        </p:txBody>
      </p:sp>
    </p:spTree>
    <p:extLst>
      <p:ext uri="{BB962C8B-B14F-4D97-AF65-F5344CB8AC3E}">
        <p14:creationId xmlns:p14="http://schemas.microsoft.com/office/powerpoint/2010/main" val="15624818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>
            <a:extLst>
              <a:ext uri="{FF2B5EF4-FFF2-40B4-BE49-F238E27FC236}">
                <a16:creationId xmlns:a16="http://schemas.microsoft.com/office/drawing/2014/main" id="{4593AE78-A3F2-4C74-96B9-E07B31637E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3779" y="120926"/>
            <a:ext cx="11811310" cy="1491974"/>
          </a:xfrm>
        </p:spPr>
        <p:txBody>
          <a:bodyPr>
            <a:noAutofit/>
          </a:bodyPr>
          <a:lstStyle/>
          <a:p>
            <a:pPr algn="l" rtl="0" eaLnBrk="1" hangingPunct="1"/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Основные и дополнительные КПЭ в сфере управления персоналом и информационных систем управления логистикой</a:t>
            </a:r>
          </a:p>
        </p:txBody>
      </p:sp>
      <p:sp>
        <p:nvSpPr>
          <p:cNvPr id="54277" name="Slide Number Placeholder 5">
            <a:extLst>
              <a:ext uri="{FF2B5EF4-FFF2-40B4-BE49-F238E27FC236}">
                <a16:creationId xmlns:a16="http://schemas.microsoft.com/office/drawing/2014/main" id="{89E197FB-5E1A-4C45-9678-083534F8C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382000" y="4864884"/>
            <a:ext cx="2133600" cy="18479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rtl="0"/>
            <a:fld id="{D0F135F0-BCB5-4FA4-B939-A1CBDE786B72}" type="slidenum">
              <a:rPr sz="601">
                <a:solidFill>
                  <a:srgbClr val="635C5B"/>
                </a:solidFill>
                <a:cs typeface="Arial" panose="020B0604020202020204" pitchFamily="34" charset="0"/>
              </a:rPr>
              <a:pPr/>
              <a:t>10</a:t>
            </a:fld>
            <a:endParaRPr lang="ru-Ru" altLang="en-US" sz="601">
              <a:solidFill>
                <a:srgbClr val="635C5B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879506"/>
              </p:ext>
            </p:extLst>
          </p:nvPr>
        </p:nvGraphicFramePr>
        <p:xfrm>
          <a:off x="263779" y="1633982"/>
          <a:ext cx="11811311" cy="50106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64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0784">
                  <a:extLst>
                    <a:ext uri="{9D8B030D-6E8A-4147-A177-3AD203B41FA5}">
                      <a16:colId xmlns:a16="http://schemas.microsoft.com/office/drawing/2014/main" val="911527026"/>
                    </a:ext>
                  </a:extLst>
                </a:gridCol>
                <a:gridCol w="41680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760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7345">
                <a:tc gridSpan="2"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Уровень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dirty="0">
                        <a:latin typeface="Gill Sans MT" panose="020B05020201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№ и заголовок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Цель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614">
                <a:tc gridSpan="4">
                  <a:txBody>
                    <a:bodyPr/>
                    <a:lstStyle/>
                    <a:p>
                      <a:pPr marL="0" marR="0" indent="0" algn="l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Основные КПЭ</a:t>
                      </a:r>
                      <a:r>
                        <a:rPr lang="ru-Ru" sz="1600" b="1" i="1" u="none" baseline="0">
                          <a:solidFill>
                            <a:srgbClr val="6C6463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1" i="1" u="none" baseline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в сфере управления персоналом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6712">
                <a:tc>
                  <a:txBody>
                    <a:bodyPr/>
                    <a:lstStyle/>
                    <a:p>
                      <a:pPr marL="0" marR="0" indent="0" algn="ctr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Все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indent="0" algn="l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5.1 Коэффициент текучести кадров</a:t>
                      </a:r>
                      <a:endParaRPr lang="ru-Ru" sz="1600" b="0" i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2400" b="0" i="0" u="none" baseline="0">
                          <a:solidFill>
                            <a:srgbClr val="6C6463"/>
                          </a:solidFill>
                          <a:effectLst/>
                          <a:latin typeface="Gill Sans MT" panose="020B0502020104020203" pitchFamily="34" charset="0"/>
                          <a:ea typeface="Arial" charset="0"/>
                          <a:cs typeface="Cabin" charset="0"/>
                        </a:rPr>
                        <a:t>5.1 Коэффициент текучести кадров</a:t>
                      </a:r>
                      <a:endParaRPr lang="ru-Ru" sz="2400" dirty="0">
                        <a:solidFill>
                          <a:srgbClr val="6C6463"/>
                        </a:solidFill>
                        <a:effectLst/>
                        <a:latin typeface="Gill Sans MT" panose="020B0502020104020203" pitchFamily="34" charset="0"/>
                        <a:ea typeface="Cabin" charset="0"/>
                        <a:cs typeface="Cabi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600"/>
                        </a:spcAft>
                      </a:pPr>
                      <a:r>
                        <a:rPr lang="ru-Ru" sz="1600" b="0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Оценивается степень текучести кадров, повышенная текучесть представляет риск для эффективности работы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9614">
                <a:tc gridSpan="4">
                  <a:txBody>
                    <a:bodyPr/>
                    <a:lstStyle/>
                    <a:p>
                      <a:pPr marL="0" marR="0" indent="0" algn="l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Дополнительно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6712">
                <a:tc>
                  <a:txBody>
                    <a:bodyPr/>
                    <a:lstStyle/>
                    <a:p>
                      <a:pPr marL="0" marR="0" indent="0" algn="ctr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Все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5.2 Процент вакантных ключевых позиций</a:t>
                      </a:r>
                      <a:endParaRPr lang="ru-Ru" sz="1600" b="0" i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2400" b="0" i="0" u="none" baseline="0">
                          <a:solidFill>
                            <a:srgbClr val="6C6463"/>
                          </a:solidFill>
                          <a:effectLst/>
                          <a:latin typeface="Gill Sans MT" panose="020B0502020104020203" pitchFamily="34" charset="0"/>
                          <a:ea typeface="Arial" charset="0"/>
                          <a:cs typeface="Cabin" charset="0"/>
                        </a:rPr>
                        <a:t>5.2 Процент вакантных ключевых позиций</a:t>
                      </a:r>
                      <a:endParaRPr lang="ru-Ru" sz="2400" dirty="0">
                        <a:solidFill>
                          <a:srgbClr val="6C6463"/>
                        </a:solidFill>
                        <a:effectLst/>
                        <a:latin typeface="Gill Sans MT" panose="020B0502020104020203" pitchFamily="34" charset="0"/>
                        <a:ea typeface="Cabin" charset="0"/>
                        <a:cs typeface="Cabin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Указывает сферы, на эффективность работы которых влияют незаполненные вакансии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9614">
                <a:tc gridSpan="4">
                  <a:txBody>
                    <a:bodyPr/>
                    <a:lstStyle/>
                    <a:p>
                      <a:pPr marL="0" marR="0" indent="0" algn="l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Основные КПЭ</a:t>
                      </a:r>
                      <a:r>
                        <a:rPr lang="ru-Ru" sz="1600" b="1" i="1" u="none" baseline="0">
                          <a:solidFill>
                            <a:srgbClr val="6C6463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1" i="1" u="none" baseline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в сфере данных и информации (LMIS)</a:t>
                      </a:r>
                      <a:endParaRPr lang="ru-Ru" sz="1600" b="1" i="1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Arial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endParaRPr lang="ru-Ru" sz="1100" dirty="0">
                        <a:solidFill>
                          <a:srgbClr val="6C6463"/>
                        </a:solidFill>
                        <a:effectLst/>
                        <a:latin typeface="Cabin" charset="0"/>
                        <a:ea typeface="Cabin" charset="0"/>
                        <a:cs typeface="Cabin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l" rtl="0">
                        <a:spcAft>
                          <a:spcPts val="600"/>
                        </a:spcAft>
                      </a:pPr>
                      <a:endParaRPr lang="ru-Ru" sz="1100" dirty="0">
                        <a:solidFill>
                          <a:srgbClr val="6C6463"/>
                        </a:solidFill>
                        <a:effectLst/>
                        <a:latin typeface="Cabin" charset="0"/>
                        <a:ea typeface="Cabin" charset="0"/>
                        <a:cs typeface="Cabi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6780">
                <a:tc>
                  <a:txBody>
                    <a:bodyPr/>
                    <a:lstStyle/>
                    <a:p>
                      <a:pPr algn="ctr" rtl="0"/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C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6.1 Коэффициент своевременности отчетности учреждения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2400" b="0" i="0" u="none" baseline="0">
                          <a:solidFill>
                            <a:srgbClr val="6C6463"/>
                          </a:solidFill>
                          <a:effectLst/>
                          <a:latin typeface="Gill Sans MT" panose="020B0502020104020203" pitchFamily="34" charset="0"/>
                          <a:ea typeface="Arial" charset="0"/>
                          <a:cs typeface="Cabin" charset="0"/>
                        </a:rPr>
                        <a:t>6.1 Своевременная доставка в учреждение</a:t>
                      </a:r>
                      <a:endParaRPr lang="ru-Ru" sz="2400" dirty="0">
                        <a:solidFill>
                          <a:srgbClr val="6C6463"/>
                        </a:solidFill>
                        <a:effectLst/>
                        <a:latin typeface="Gill Sans MT" panose="020B0502020104020203" pitchFamily="34" charset="0"/>
                        <a:ea typeface="Cabin" charset="0"/>
                        <a:cs typeface="Cabi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600"/>
                        </a:spcAft>
                      </a:pPr>
                      <a:r>
                        <a:rPr lang="ru-Ru" sz="1600" b="0" i="1" u="none" kern="1200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Своевременное представление данных на центральный уровень имеет ключевое значение для эффективности работы цепи поставок.  Этот показатель позволяет выявить сферы, в которых есть сложности с управлением данными.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9614">
                <a:tc gridSpan="4">
                  <a:txBody>
                    <a:bodyPr/>
                    <a:lstStyle/>
                    <a:p>
                      <a:pPr algn="l" rtl="0"/>
                      <a:r>
                        <a:rPr lang="ru-Ru" sz="1600" b="1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Дополнительно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endParaRPr lang="ru-Ru" sz="2000" dirty="0">
                        <a:solidFill>
                          <a:srgbClr val="6C6463"/>
                        </a:solidFill>
                        <a:effectLst/>
                        <a:latin typeface="Cabin" charset="0"/>
                        <a:ea typeface="Cabin" charset="0"/>
                        <a:cs typeface="Cabin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endParaRPr lang="ru-Ru" sz="2000" dirty="0">
                        <a:solidFill>
                          <a:srgbClr val="6C6463"/>
                        </a:solidFill>
                        <a:effectLst/>
                        <a:latin typeface="Cabin" charset="0"/>
                        <a:ea typeface="Cabin" charset="0"/>
                        <a:cs typeface="Cabi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66712">
                <a:tc>
                  <a:txBody>
                    <a:bodyPr/>
                    <a:lstStyle/>
                    <a:p>
                      <a:pPr algn="ctr" rtl="0"/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C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6.2 Коэффициент полноты отчетности учреждения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2400" b="0" i="0" u="none" baseline="0">
                          <a:solidFill>
                            <a:srgbClr val="6C6463"/>
                          </a:solidFill>
                          <a:effectLst/>
                          <a:latin typeface="Gill Sans MT" panose="020B0502020104020203" pitchFamily="34" charset="0"/>
                          <a:ea typeface="Arial" charset="0"/>
                          <a:cs typeface="Cabin" charset="0"/>
                        </a:rPr>
                        <a:t>6.2 Процент своевременной отчетности учреждения</a:t>
                      </a:r>
                      <a:endParaRPr lang="ru-Ru" sz="2400" dirty="0">
                        <a:solidFill>
                          <a:srgbClr val="6C6463"/>
                        </a:solidFill>
                        <a:effectLst/>
                        <a:latin typeface="Gill Sans MT" panose="020B0502020104020203" pitchFamily="34" charset="0"/>
                        <a:ea typeface="Cabin" charset="0"/>
                        <a:cs typeface="Cabi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600"/>
                        </a:spcAft>
                      </a:pPr>
                      <a:r>
                        <a:rPr lang="ru-Ru" sz="1600" b="0" i="1" u="none" kern="1200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Дополнительно к 6.1. Полнота данных имеет ключевое значение для эффективности работы цепи поставок.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1419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>
            <a:extLst>
              <a:ext uri="{FF2B5EF4-FFF2-40B4-BE49-F238E27FC236}">
                <a16:creationId xmlns:a16="http://schemas.microsoft.com/office/drawing/2014/main" id="{4593AE78-A3F2-4C74-96B9-E07B31637E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91935" y="261287"/>
            <a:ext cx="9372600" cy="646331"/>
          </a:xfrm>
        </p:spPr>
        <p:txBody>
          <a:bodyPr/>
          <a:lstStyle/>
          <a:p>
            <a:pPr rtl="0" eaLnBrk="1" hangingPunct="1"/>
            <a:r>
              <a:rPr lang="ru-Ru" sz="36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Систематически отслеживаемые КПЭ</a:t>
            </a:r>
            <a:endParaRPr lang="ru-Ru" alt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E5593B-656D-4A32-8C2C-0199F9D67E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3571" y="1089765"/>
            <a:ext cx="11613194" cy="5768236"/>
          </a:xfrm>
        </p:spPr>
        <p:txBody>
          <a:bodyPr>
            <a:noAutofit/>
          </a:bodyPr>
          <a:lstStyle/>
          <a:p>
            <a:pPr marL="457182" lvl="1" algn="l" defTabSz="912778" rtl="0">
              <a:lnSpc>
                <a:spcPct val="120000"/>
              </a:lnSpc>
              <a:spcBef>
                <a:spcPct val="20000"/>
              </a:spcBef>
              <a:spcAft>
                <a:spcPts val="1200"/>
              </a:spcAft>
            </a:pPr>
            <a:r>
              <a:rPr lang="ru-Ru" sz="1800" b="1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Семь КПЭ могут использоваться систематически для поддержки оперативного управления цепью поставок:</a:t>
            </a:r>
            <a:endParaRPr lang="ru-Ru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7675" algn="l" rtl="0">
              <a:lnSpc>
                <a:spcPct val="120000"/>
              </a:lnSpc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2.1 — данные о показателях своевременной и полной доставки со стороны поставщиков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7675" algn="l" rtl="0">
              <a:lnSpc>
                <a:spcPct val="120000"/>
              </a:lnSpc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3.1 — обеспечение запасами в соответствии с планом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7675" algn="l" rtl="0">
              <a:lnSpc>
                <a:spcPct val="120000"/>
              </a:lnSpc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3.2 — коэффициент дефицита товаров-маркеров по уровню системы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7675" algn="l" rtl="0">
              <a:lnSpc>
                <a:spcPct val="120000"/>
              </a:lnSpc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3.4 — коэффициент выполнения заказов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7675" algn="l" rtl="0">
              <a:lnSpc>
                <a:spcPct val="120000"/>
              </a:lnSpc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4.1 — своевременная доставка в учреждение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7675" algn="l" rtl="0">
              <a:lnSpc>
                <a:spcPct val="120000"/>
              </a:lnSpc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4.2 — процент срочных заказов, размещенных учреждениями здравоохранения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7675" algn="l" rtl="0">
              <a:lnSpc>
                <a:spcPct val="120000"/>
              </a:lnSpc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6.1 — процент своевременной отчетности учреждения</a:t>
            </a:r>
          </a:p>
          <a:p>
            <a:pPr marL="447675" algn="l" rtl="0">
              <a:lnSpc>
                <a:spcPct val="120000"/>
              </a:lnSpc>
            </a:pP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Ежемесячное отслеживание этих показателей позволяет получать актуальные данные по складывающимся тенденциям с ранним предупреждением о снижении эффективности работы и помогает в принятии профилактических или коррективных мер.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182" lvl="1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endParaRPr lang="ru-Ru" alt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4817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 rtl="0"/>
            <a:fld id="{414FB1AD-D69E-B741-965A-0BAE826C2FA6}" type="datetime1">
              <a:rPr lang="th-TH">
                <a:latin typeface="Arial" panose="020B0604020202020204" pitchFamily="34" charset="0"/>
              </a:rPr>
              <a:pPr algn="l" rtl="0"/>
              <a:t>15/08/65</a:t>
            </a:fld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ВСТАВЬТЕ НИЖНИЙ КОЛОНТИТУЛ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42782948-4DBE-204D-AB9E-B65E067054AE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/>
              <a:t>12</a:t>
            </a:fld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1" y="0"/>
            <a:ext cx="12191999" cy="1077218"/>
          </a:xfrm>
        </p:spPr>
        <p:txBody>
          <a:bodyPr/>
          <a:lstStyle/>
          <a:p>
            <a:pPr algn="l" rtl="0"/>
            <a:r>
              <a:rPr lang="ru-Ru" sz="3200" b="1" i="0" u="none" baseline="0">
                <a:latin typeface="Arial" panose="020B0604020202020204" pitchFamily="34" charset="0"/>
                <a:cs typeface="Arial" panose="020B0604020202020204" pitchFamily="34" charset="0"/>
              </a:rPr>
              <a:t>Пример определения КПЭ или справочной таблицы показателей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121389"/>
              </p:ext>
            </p:extLst>
          </p:nvPr>
        </p:nvGraphicFramePr>
        <p:xfrm>
          <a:off x="0" y="1249111"/>
          <a:ext cx="12191999" cy="56088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90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929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1579">
                <a:tc gridSpan="2">
                  <a:txBody>
                    <a:bodyPr/>
                    <a:lstStyle/>
                    <a:p>
                      <a:pPr algn="l" rtl="0"/>
                      <a:r>
                        <a:rPr lang="ru-Ru" sz="1300" b="1" i="0" u="none" kern="1200" baseline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3.1 Обеспечение запасами в соответствии с планом</a:t>
                      </a:r>
                      <a:r>
                        <a:rPr lang="ru-Ru" sz="1300" b="1" i="0" u="none" baseline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Ru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5700">
                <a:tc>
                  <a:txBody>
                    <a:bodyPr/>
                    <a:lstStyle/>
                    <a:p>
                      <a:pPr algn="l" rtl="0">
                        <a:lnSpc>
                          <a:spcPct val="108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300" b="0" i="0" u="none" baseline="0">
                          <a:solidFill>
                            <a:srgbClr val="6C6463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Определение</a:t>
                      </a:r>
                      <a:endParaRPr lang="ru-Ru" sz="1300" dirty="0"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300" b="0" i="0" u="none" kern="1200" baseline="0">
                          <a:solidFill>
                            <a:schemeClr val="accent3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Этот показатель позволяет оценить процент запасов товаров-маркеров между установленным минимальным и максимальным уровнями запасов в каждом оцениваемом учреждении.</a:t>
                      </a:r>
                      <a:r>
                        <a:rPr lang="ru-Ru" sz="1300" b="0" i="0" u="none" baseline="0">
                          <a:solidFill>
                            <a:schemeClr val="accent3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 </a:t>
                      </a:r>
                      <a:endParaRPr lang="ru-Ru" sz="1300" dirty="0">
                        <a:solidFill>
                          <a:schemeClr val="accent3"/>
                        </a:solidFill>
                        <a:latin typeface="Arial" panose="020B0604020202020204" pitchFamily="34" charset="0"/>
                        <a:ea typeface="Arial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1710">
                <a:tc>
                  <a:txBody>
                    <a:bodyPr/>
                    <a:lstStyle/>
                    <a:p>
                      <a:pPr algn="l" rtl="0">
                        <a:lnSpc>
                          <a:spcPct val="108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300" b="0" i="0" u="none" baseline="0">
                          <a:solidFill>
                            <a:srgbClr val="6C6463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Формула</a:t>
                      </a:r>
                      <a:endParaRPr lang="ru-Ru" sz="1300" dirty="0"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6020">
                <a:tc>
                  <a:txBody>
                    <a:bodyPr/>
                    <a:lstStyle/>
                    <a:p>
                      <a:pPr algn="l" rtl="0">
                        <a:lnSpc>
                          <a:spcPct val="108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300" b="0" i="0" u="none" baseline="0">
                          <a:solidFill>
                            <a:srgbClr val="6C6463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Требуемые данные</a:t>
                      </a:r>
                      <a:endParaRPr lang="ru-Ru" sz="1300" dirty="0"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393065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r>
                        <a:rPr lang="ru-Ru" sz="1300" b="0" i="0" u="none" baseline="0">
                          <a:solidFill>
                            <a:srgbClr val="6C6463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Месяцы, в которые имеются наличные запасы в тот или иной момент времени, для каждого месяца отчетного периода.</a:t>
                      </a:r>
                      <a:endParaRPr lang="ru-Ru" sz="1300" dirty="0"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Arial" charset="0"/>
                        <a:cs typeface="Arial" panose="020B0604020202020204" pitchFamily="34" charset="0"/>
                      </a:endParaRPr>
                    </a:p>
                    <a:p>
                      <a:pPr marL="342900" marR="393065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r>
                        <a:rPr lang="ru-Ru" sz="1300" b="0" i="0" u="none" baseline="0">
                          <a:solidFill>
                            <a:srgbClr val="6C6463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Установленные минимальные/максимальные уровни для каждого типа посещенных учреждений</a:t>
                      </a:r>
                      <a:endParaRPr lang="ru-Ru" sz="1300" dirty="0"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Arial" charset="0"/>
                        <a:cs typeface="Arial" panose="020B0604020202020204" pitchFamily="34" charset="0"/>
                      </a:endParaRPr>
                    </a:p>
                    <a:p>
                      <a:pPr marL="342900" marR="393065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r>
                        <a:rPr lang="ru-Ru" sz="1300" b="0" i="0" u="none" baseline="0">
                          <a:solidFill>
                            <a:srgbClr val="6C6463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Идентификационная информация: тип продукции, географическая зона, тип учреждения, название учреждения</a:t>
                      </a:r>
                      <a:endParaRPr lang="ru-Ru" sz="1300" dirty="0"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Arial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5869">
                <a:tc>
                  <a:txBody>
                    <a:bodyPr/>
                    <a:lstStyle/>
                    <a:p>
                      <a:pPr algn="l" rtl="0">
                        <a:lnSpc>
                          <a:spcPct val="108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300" b="0" i="0" u="none" baseline="0">
                          <a:solidFill>
                            <a:srgbClr val="6C6463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Источники данных</a:t>
                      </a:r>
                      <a:endParaRPr lang="ru-Ru" sz="1300" dirty="0"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393065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r>
                        <a:rPr lang="ru-Ru" sz="1300" b="0" i="1" u="none" baseline="0">
                          <a:solidFill>
                            <a:srgbClr val="6C6463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Месяцы, в которые имеются наличные запасы: </a:t>
                      </a:r>
                      <a:r>
                        <a:rPr lang="ru-Ru" sz="1300" b="0" i="0" u="none" baseline="0">
                          <a:solidFill>
                            <a:srgbClr val="6C6463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день посещения — физический подсчет запасов, данные за прошлые периоды — карточки учета запасов               </a:t>
                      </a:r>
                      <a:endParaRPr lang="ru-Ru" sz="1300" dirty="0"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Arial" charset="0"/>
                        <a:cs typeface="Arial" panose="020B0604020202020204" pitchFamily="34" charset="0"/>
                      </a:endParaRPr>
                    </a:p>
                    <a:p>
                      <a:pPr marL="342900" marR="393065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r>
                        <a:rPr lang="ru-Ru" sz="1300" b="0" i="1" u="none" baseline="0">
                          <a:solidFill>
                            <a:srgbClr val="6C6463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Минимальные/максимальные уровни</a:t>
                      </a:r>
                      <a:r>
                        <a:rPr lang="ru-Ru" sz="1300" b="0" i="0" u="none" baseline="0">
                          <a:solidFill>
                            <a:srgbClr val="6C6463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 Министерство здравоохранения  </a:t>
                      </a:r>
                      <a:endParaRPr lang="ru-Ru" sz="1300" dirty="0"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Arial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97610">
                <a:tc>
                  <a:txBody>
                    <a:bodyPr/>
                    <a:lstStyle/>
                    <a:p>
                      <a:pPr algn="l" rtl="0">
                        <a:lnSpc>
                          <a:spcPct val="108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300" b="0" i="0" u="none" baseline="0">
                          <a:solidFill>
                            <a:srgbClr val="6C6463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Советы по сбору и анализу</a:t>
                      </a:r>
                      <a:endParaRPr lang="ru-Ru" sz="1300" dirty="0"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393065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r>
                        <a:rPr lang="ru-Ru" sz="1300" b="0" i="0" u="none" baseline="0">
                          <a:solidFill>
                            <a:srgbClr val="6C6463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Данные о доступных запасах будут представлять собой общее количество единиц запасов на момент времени, определенный оценочной группой. Оценочным группам следует убедиться, что группы собирают данные о запасах в одном и том же месте каждый месяц, часто в начале или конце каждого месяца. </a:t>
                      </a:r>
                      <a:endParaRPr lang="ru-Ru" sz="1300" dirty="0"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Arial" charset="0"/>
                        <a:cs typeface="Arial" panose="020B0604020202020204" pitchFamily="34" charset="0"/>
                      </a:endParaRPr>
                    </a:p>
                    <a:p>
                      <a:pPr marL="342900" marR="393065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r>
                        <a:rPr lang="ru-Ru" sz="1300" b="0" i="0" u="none" baseline="0">
                          <a:solidFill>
                            <a:srgbClr val="6C6463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Месячный запас (MOS) будет рассчитываться с использованием доступных запасов и объема потребления. MOS должно быть значением, учитываемым при определении того, находится ли учреждение между минимальным и максимальным уровнями. Формы сбора данных должны автоматически рассчитывать этот пункт данных.</a:t>
                      </a:r>
                      <a:endParaRPr lang="ru-Ru" sz="1300" dirty="0"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Arial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6950">
                <a:tc>
                  <a:txBody>
                    <a:bodyPr/>
                    <a:lstStyle/>
                    <a:p>
                      <a:pPr algn="l" rtl="0">
                        <a:lnSpc>
                          <a:spcPct val="108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300" b="0" i="0" u="none" baseline="0">
                          <a:solidFill>
                            <a:srgbClr val="6C6463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Эталонный уровень производительности</a:t>
                      </a:r>
                      <a:endParaRPr lang="ru-Ru" sz="1300" dirty="0"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93065" algn="l" rtl="0">
                        <a:lnSpc>
                          <a:spcPct val="108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300" b="0" i="0" u="none" baseline="0">
                          <a:solidFill>
                            <a:srgbClr val="6C6463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Рекомендуемая ВОЗ цель состоит в том, чтобы 100 % запасов находились в пределах допустимых значений макс/мин.  Это было бы исключительным результатом, на практике 90 % или выше — это хороший результат.</a:t>
                      </a:r>
                      <a:endParaRPr lang="ru-Ru" sz="1300" dirty="0"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Arial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>
                        <a:lnSpc>
                          <a:spcPct val="108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300" b="0" i="0" u="none" baseline="0">
                          <a:solidFill>
                            <a:srgbClr val="6C6463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Связанные показатели</a:t>
                      </a:r>
                      <a:endParaRPr lang="ru-Ru" sz="1300" dirty="0"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93065" algn="l" rtl="0">
                        <a:lnSpc>
                          <a:spcPct val="108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300" b="0" i="0" u="none" baseline="0">
                          <a:solidFill>
                            <a:srgbClr val="6C6463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3.2 Коэффициент дефицита товаров-маркеров по уровню системы, 3.3 Точность определения запасов и 2.1 Своевременность и полнота поставки поставщиком</a:t>
                      </a:r>
                      <a:endParaRPr lang="ru-Ru" sz="1300" dirty="0"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Arial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4864">
                <a:tc>
                  <a:txBody>
                    <a:bodyPr/>
                    <a:lstStyle/>
                    <a:p>
                      <a:pPr algn="l" rtl="0">
                        <a:lnSpc>
                          <a:spcPct val="108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300" b="0" i="0" u="none" baseline="0">
                          <a:solidFill>
                            <a:srgbClr val="6C6463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Уровень</a:t>
                      </a:r>
                      <a:endParaRPr lang="ru-Ru" sz="1300" dirty="0"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93065" algn="l" rtl="0">
                        <a:lnSpc>
                          <a:spcPct val="108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300" b="0" i="0" u="none" baseline="0">
                          <a:solidFill>
                            <a:srgbClr val="6C6463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Все склады и учреждения здравоохранения, входящие в выборку для посещения на местах</a:t>
                      </a:r>
                      <a:endParaRPr lang="ru-Ru" sz="1300" dirty="0"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Arial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14" name="Picture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827" y="2100461"/>
            <a:ext cx="6312023" cy="58547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1907628" y="1964879"/>
            <a:ext cx="6653047" cy="9144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077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>
            <a:extLst>
              <a:ext uri="{FF2B5EF4-FFF2-40B4-BE49-F238E27FC236}">
                <a16:creationId xmlns:a16="http://schemas.microsoft.com/office/drawing/2014/main" id="{4593AE78-A3F2-4C74-96B9-E07B31637E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3424" y="219478"/>
            <a:ext cx="9372600" cy="569387"/>
          </a:xfrm>
        </p:spPr>
        <p:txBody>
          <a:bodyPr>
            <a:noAutofit/>
          </a:bodyPr>
          <a:lstStyle/>
          <a:p>
            <a:pPr rtl="0" eaLnBrk="1" hangingPunct="1">
              <a:lnSpc>
                <a:spcPct val="100000"/>
              </a:lnSpc>
            </a:pPr>
            <a:r>
              <a:rPr lang="ru-Ru" sz="32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Расчет КПЭ</a:t>
            </a:r>
            <a:endParaRPr lang="ru-Ru" altLang="en-US" sz="3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61950" y="961696"/>
            <a:ext cx="962988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ru-Ru" sz="2400" b="1" i="0" u="sng" baseline="0">
                <a:latin typeface="Arial" panose="020B0604020202020204" pitchFamily="34" charset="0"/>
                <a:cs typeface="Arial" panose="020B0604020202020204" pitchFamily="34" charset="0"/>
              </a:rPr>
              <a:t>Справочные таблицы показателей </a:t>
            </a:r>
            <a:r>
              <a:rPr lang="ru-Ru" sz="2400" b="1" i="0" u="none" baseline="0">
                <a:latin typeface="Arial" panose="020B0604020202020204" pitchFamily="34" charset="0"/>
                <a:cs typeface="Arial" panose="020B0604020202020204" pitchFamily="34" charset="0"/>
              </a:rPr>
              <a:t>с основными расчетами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ru-Ru" sz="2400" b="1" i="0" u="sng" baseline="0">
                <a:latin typeface="Arial" panose="020B0604020202020204" pitchFamily="34" charset="0"/>
                <a:cs typeface="Arial" panose="020B0604020202020204" pitchFamily="34" charset="0"/>
              </a:rPr>
              <a:t>План анализа данных</a:t>
            </a:r>
            <a:r>
              <a:rPr lang="ru-Ru" sz="2400" b="1" i="0" u="none" baseline="0">
                <a:latin typeface="Arial" panose="020B0604020202020204" pitchFamily="34" charset="0"/>
                <a:cs typeface="Arial" panose="020B0604020202020204" pitchFamily="34" charset="0"/>
              </a:rPr>
              <a:t> с практическими расчетами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080" y="1616260"/>
            <a:ext cx="7043299" cy="127808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63779" y="5538575"/>
            <a:ext cx="115918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Где f = учреждение; m = месяц; c = товар-маркер; </a:t>
            </a:r>
            <a:r>
              <a:rPr lang="ru-Ru" sz="1600" b="0" i="1" u="none" baseline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 представляет собой выборочный вес для каждого учреждения</a:t>
            </a:r>
          </a:p>
          <a:p>
            <a:pPr algn="l" rtl="0"/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scupdated</a:t>
            </a:r>
            <a:r>
              <a:rPr lang="ru-Ru" sz="1600" b="0" i="0" u="none" baseline="-25000">
                <a:latin typeface="Arial" panose="020B0604020202020204" pitchFamily="34" charset="0"/>
                <a:cs typeface="Arial" panose="020B0604020202020204" pitchFamily="34" charset="0"/>
              </a:rPr>
              <a:t>fmc</a:t>
            </a: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: Переменная — показатель наличия карты запасов или электронных данных LMIS для товара-маркера </a:t>
            </a:r>
            <a:r>
              <a:rPr lang="ru-Ru" sz="1600" b="0" i="1" u="none" baseline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 в учреждении </a:t>
            </a:r>
            <a:r>
              <a:rPr lang="ru-Ru" sz="1600" b="0" i="1" u="none" baseline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 за месяц </a:t>
            </a:r>
            <a:r>
              <a:rPr lang="ru-Ru" sz="1600" b="0" i="1" u="none" baseline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, где1 = Да, а 0 = Нет.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/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Переменная «asplanned» = 1, если openingsoh</a:t>
            </a:r>
            <a:r>
              <a:rPr lang="ru-Ru" sz="1600" b="0" i="0" u="none" baseline="-25000">
                <a:latin typeface="Arial" panose="020B0604020202020204" pitchFamily="34" charset="0"/>
                <a:cs typeface="Arial" panose="020B0604020202020204" pitchFamily="34" charset="0"/>
              </a:rPr>
              <a:t>fmc</a:t>
            </a: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 &gt; Minimum</a:t>
            </a:r>
            <a:r>
              <a:rPr lang="ru-Ru" sz="1600" b="0" i="0" u="none" baseline="-25000">
                <a:latin typeface="Arial" panose="020B0604020202020204" pitchFamily="34" charset="0"/>
                <a:cs typeface="Arial" panose="020B0604020202020204" pitchFamily="34" charset="0"/>
              </a:rPr>
              <a:t>fmc</a:t>
            </a: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 И openingsoh</a:t>
            </a:r>
            <a:r>
              <a:rPr lang="ru-Ru" sz="1600" b="0" i="0" u="none" baseline="-25000">
                <a:latin typeface="Arial" panose="020B0604020202020204" pitchFamily="34" charset="0"/>
                <a:cs typeface="Arial" panose="020B0604020202020204" pitchFamily="34" charset="0"/>
              </a:rPr>
              <a:t>fmc</a:t>
            </a: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 &lt; Maximum</a:t>
            </a:r>
            <a:r>
              <a:rPr lang="ru-Ru" sz="1600" b="0" i="0" u="none" baseline="-25000">
                <a:latin typeface="Arial" panose="020B0604020202020204" pitchFamily="34" charset="0"/>
                <a:cs typeface="Arial" panose="020B0604020202020204" pitchFamily="34" charset="0"/>
              </a:rPr>
              <a:t>fmc</a:t>
            </a: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, иначе она равна = 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3544949" y="4003975"/>
                <a:ext cx="4459362" cy="10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ru-Ru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limLoc m:val="undOvr"/>
                                  <m:ctrlPr>
                                    <a:rPr lang="ru-Ru" sz="16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ru-Ru" sz="1600" i="1">
                                      <a:latin typeface="Cambria Math"/>
                                    </a:rPr>
                                    <m:t>𝑓</m:t>
                                  </m:r>
                                  <m:r>
                                    <a:rPr lang="ru-Ru" sz="1600" i="1">
                                      <a:latin typeface="Cambria Math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ru-Ru" sz="1600" i="1">
                                      <a:latin typeface="Cambria Math"/>
                                    </a:rPr>
                                    <m:t>𝑓</m:t>
                                  </m:r>
                                </m:sup>
                                <m:e>
                                  <m:d>
                                    <m:dPr>
                                      <m:ctrlPr>
                                        <a:rPr lang="ru-Ru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ru-Ru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nary>
                                            <m:naryPr>
                                              <m:chr m:val="∑"/>
                                              <m:limLoc m:val="subSup"/>
                                              <m:ctrlPr>
                                                <a:rPr lang="ru-Ru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naryPr>
                                            <m:sub>
                                              <m:r>
                                                <a:rPr lang="ru-Ru" sz="1600" i="1">
                                                  <a:latin typeface="Cambria Math"/>
                                                </a:rPr>
                                                <m:t>𝑓</m:t>
                                              </m:r>
                                              <m:r>
                                                <a:rPr lang="ru-Ru" sz="1600" i="1">
                                                  <a:latin typeface="Cambria Math"/>
                                                </a:rPr>
                                                <m:t>=1</m:t>
                                              </m:r>
                                            </m:sub>
                                            <m:sup>
                                              <m:r>
                                                <a:rPr lang="ru-Ru" sz="1600" i="1">
                                                  <a:latin typeface="Cambria Math"/>
                                                </a:rPr>
                                                <m:t>6</m:t>
                                              </m:r>
                                            </m:sup>
                                            <m:e>
                                              <m:d>
                                                <m:dPr>
                                                  <m:ctrlPr>
                                                    <a:rPr lang="ru-Ru" sz="16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sSub>
                                                    <m:sSubPr>
                                                      <m:ctrlPr>
                                                        <a:rPr lang="ru-Ru" sz="16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ru-Ru" sz="1600" i="1">
                                                          <a:latin typeface="Cambria Math"/>
                                                        </a:rPr>
                                                        <m:t>𝑎𝑠𝑝𝑙𝑎𝑛𝑛𝑒𝑑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ru-Ru" sz="1600" i="1">
                                                          <a:latin typeface="Cambria Math"/>
                                                        </a:rPr>
                                                        <m:t>𝑓𝑚𝑐</m:t>
                                                      </m:r>
                                                    </m:sub>
                                                  </m:sSub>
                                                </m:e>
                                              </m:d>
                                            </m:e>
                                          </m:nary>
                                        </m:num>
                                        <m:den>
                                          <m:nary>
                                            <m:naryPr>
                                              <m:chr m:val="∑"/>
                                              <m:limLoc m:val="subSup"/>
                                              <m:ctrlPr>
                                                <a:rPr lang="ru-Ru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naryPr>
                                            <m:sub>
                                              <m:r>
                                                <a:rPr lang="ru-Ru" sz="1600" i="1">
                                                  <a:latin typeface="Cambria Math"/>
                                                </a:rPr>
                                                <m:t>𝑀</m:t>
                                              </m:r>
                                              <m:r>
                                                <a:rPr lang="ru-Ru" sz="1600" i="1">
                                                  <a:latin typeface="Cambria Math"/>
                                                </a:rPr>
                                                <m:t>=1</m:t>
                                              </m:r>
                                            </m:sub>
                                            <m:sup>
                                              <m:r>
                                                <a:rPr lang="ru-Ru" sz="1600" i="1">
                                                  <a:latin typeface="Cambria Math"/>
                                                </a:rPr>
                                                <m:t>6</m:t>
                                              </m:r>
                                            </m:sup>
                                            <m:e>
                                              <m:r>
                                                <a:rPr lang="ru-Ru" sz="1600" i="1">
                                                  <a:latin typeface="Cambria Math"/>
                                                </a:rPr>
                                                <m:t>𝑇𝑅𝑈𝐸</m:t>
                                              </m:r>
                                              <m:r>
                                                <a:rPr lang="ru-Ru" sz="1600" i="1">
                                                  <a:latin typeface="Cambria Math"/>
                                                </a:rPr>
                                                <m:t>(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ru-Ru" sz="16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ru-Ru" sz="1600" i="1">
                                                      <a:latin typeface="Cambria Math"/>
                                                    </a:rPr>
                                                    <m:t>𝑎𝑠𝑝𝑙𝑎𝑛𝑛𝑒𝑑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ru-Ru" sz="1600" i="1">
                                                      <a:latin typeface="Cambria Math"/>
                                                    </a:rPr>
                                                    <m:t>𝑓𝑚𝑐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ru-Ru" sz="1600" i="1">
                                                  <a:latin typeface="Cambria Math"/>
                                                </a:rPr>
                                                <m:t>=1)</m:t>
                                              </m:r>
                                            </m:e>
                                          </m:nary>
                                        </m:den>
                                      </m:f>
                                      <m:r>
                                        <a:rPr lang="ru-Ru" sz="1600" i="1">
                                          <a:latin typeface="Cambria Math"/>
                                        </a:rPr>
                                        <m:t>×</m:t>
                                      </m:r>
                                      <m:sSub>
                                        <m:sSubPr>
                                          <m:ctrlPr>
                                            <a:rPr lang="ru-Ru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ru-Ru" sz="1600" i="1">
                                              <a:latin typeface="Cambria Math"/>
                                            </a:rPr>
                                            <m:t>𝑓</m:t>
                                          </m:r>
                                        </m:e>
                                        <m:sub>
                                          <m:r>
                                            <a:rPr lang="ru-Ru" sz="1600" i="1">
                                              <a:latin typeface="Cambria Math"/>
                                            </a:rPr>
                                            <m:t>𝑓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nary>
                            </m:e>
                          </m:d>
                        </m:num>
                        <m:den>
                          <m:nary>
                            <m:naryPr>
                              <m:chr m:val="∑"/>
                              <m:limLoc m:val="undOvr"/>
                              <m:ctrlPr>
                                <a:rPr lang="ru-Ru" sz="16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ru-Ru" sz="1600" i="1">
                                  <a:latin typeface="Cambria Math"/>
                                </a:rPr>
                                <m:t>𝑓</m:t>
                              </m:r>
                              <m:r>
                                <a:rPr lang="ru-Ru" sz="16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ru-Ru" sz="1600" i="1">
                                  <a:latin typeface="Cambria Math"/>
                                </a:rPr>
                                <m:t>𝑓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ru-Ru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 i="1">
                                      <a:latin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ru-Ru" sz="1600" i="1">
                                      <a:latin typeface="Cambria Math"/>
                                    </a:rPr>
                                    <m:t>𝑓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</m:oMath>
                  </m:oMathPara>
                </a14:m>
                <a:endParaRPr lang="ru-Ru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4949" y="4003975"/>
                <a:ext cx="4459362" cy="10416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9638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>
            <a:extLst>
              <a:ext uri="{FF2B5EF4-FFF2-40B4-BE49-F238E27FC236}">
                <a16:creationId xmlns:a16="http://schemas.microsoft.com/office/drawing/2014/main" id="{4593AE78-A3F2-4C74-96B9-E07B31637E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5835" y="301511"/>
            <a:ext cx="9372600" cy="1046440"/>
          </a:xfrm>
        </p:spPr>
        <p:txBody>
          <a:bodyPr>
            <a:noAutofit/>
          </a:bodyPr>
          <a:lstStyle/>
          <a:p>
            <a:pPr rtl="0" eaLnBrk="1" hangingPunct="1">
              <a:lnSpc>
                <a:spcPct val="100000"/>
              </a:lnSpc>
            </a:pP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Занятия по сбору данных КПЭ и расчетам. Цели сегодняшних занятий</a:t>
            </a:r>
            <a:endParaRPr lang="ru-Ru" altLang="en-US" sz="3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E5593B-656D-4A32-8C2C-0199F9D67E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3779" y="1692592"/>
            <a:ext cx="11613194" cy="4555809"/>
          </a:xfrm>
        </p:spPr>
        <p:txBody>
          <a:bodyPr>
            <a:noAutofit/>
          </a:bodyPr>
          <a:lstStyle/>
          <a:p>
            <a:pPr marL="457182" lvl="1" algn="l" defTabSz="912778" rtl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 течение следующих нескольких занятий мы затронем следующие темы:</a:t>
            </a:r>
            <a:endParaRPr lang="ru-Ru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34" lvl="1" indent="-284152" algn="l" defTabSz="912778" rtl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</a:pPr>
            <a:endParaRPr lang="ru-Ru" altLang="en-US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34" lvl="1" indent="-284152" algn="l" defTabSz="912778" rtl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Обзор КПЭ</a:t>
            </a:r>
          </a:p>
          <a:p>
            <a:pPr marL="741334" lvl="1" indent="-284152" algn="l" defTabSz="912778" rtl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Собранные данные по основным категориям КПЭ</a:t>
            </a:r>
          </a:p>
          <a:p>
            <a:pPr marL="741334" lvl="1" indent="-284152" algn="l" defTabSz="912778" rtl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Как эти данные используются в расчетах результатов КПЭ и анализе эффективности </a:t>
            </a:r>
          </a:p>
          <a:p>
            <a:pPr marL="741334" lvl="1" indent="-284152" algn="l" defTabSz="912778" rtl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Стандартные данные, таблицы и графики КПЭ в NSCA 2.0</a:t>
            </a:r>
          </a:p>
          <a:p>
            <a:pPr marL="457182" lvl="1" algn="l" defTabSz="912778" rtl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</a:pPr>
            <a:endParaRPr lang="ru-Ru" altLang="en-US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182" lvl="1" algn="l" defTabSz="912778" rtl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4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 завершение мы выполним упражнение по вводу типичных данных КПЭ в приложении SurveyCTO</a:t>
            </a:r>
            <a:endParaRPr lang="ru-Ru" altLang="en-US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048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1260" y="327312"/>
            <a:ext cx="9372600" cy="1006188"/>
          </a:xfrm>
        </p:spPr>
        <p:txBody>
          <a:bodyPr>
            <a:normAutofit fontScale="90000"/>
          </a:bodyPr>
          <a:lstStyle/>
          <a:p>
            <a:pPr rtl="0" eaLnBrk="1" hangingPunct="1">
              <a:lnSpc>
                <a:spcPct val="100000"/>
              </a:lnSpc>
            </a:pP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Обзор ключевых показателей эффективности (КПЭ)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907" y="1472539"/>
            <a:ext cx="11668186" cy="5174681"/>
          </a:xfrm>
        </p:spPr>
        <p:txBody>
          <a:bodyPr>
            <a:noAutofit/>
          </a:bodyPr>
          <a:lstStyle/>
          <a:p>
            <a:pPr marL="457182" lvl="1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4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Задачи обучения</a:t>
            </a:r>
          </a:p>
          <a:p>
            <a:pPr marL="457182" lvl="1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endParaRPr lang="ru-Ru" altLang="en-US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182" lvl="1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Познакомиться с компонентом КПЭ инструмента NSCA: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06550" lvl="1" indent="-454025" algn="l" defTabSz="912778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Обзор КПЭ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06550" lvl="1" indent="-454025" algn="l" defTabSz="912778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Ключевые КПЭ, почему они являются ключевыми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06550" lvl="1" indent="-454025" algn="l" defTabSz="912778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Дополнительные КПЭ, потенциальные выгоды/результаты использования некоторых дополнительных КПЭ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06550" lvl="1" indent="-454025" algn="l" defTabSz="912778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Систематически отслеживаемые КПЭ</a:t>
            </a:r>
          </a:p>
          <a:p>
            <a:pPr marL="1606550" lvl="1" indent="-454025" algn="l" defTabSz="912778" rtl="0">
              <a:lnSpc>
                <a:spcPct val="10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Компоненты Справочных таблиц показателей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057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68408"/>
            <a:ext cx="10985500" cy="5649892"/>
          </a:xfrm>
        </p:spPr>
        <p:txBody>
          <a:bodyPr>
            <a:noAutofit/>
          </a:bodyPr>
          <a:lstStyle/>
          <a:p>
            <a:pPr algn="l" rtl="0">
              <a:lnSpc>
                <a:spcPct val="100000"/>
              </a:lnSpc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Набор показателей, обеспечивающий всестороннюю оценку эффективности цепи поставок в сфере здравоохранения.</a:t>
            </a:r>
          </a:p>
          <a:p>
            <a:pPr marL="0" indent="0" algn="l" rtl="0">
              <a:lnSpc>
                <a:spcPct val="100000"/>
              </a:lnSpc>
              <a:buNone/>
            </a:pPr>
            <a:endParaRPr lang="ru-Ru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lnSpc>
                <a:spcPct val="100000"/>
              </a:lnSpc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Набор из основных (13) и дополнительных (16) КПЭ, которые используются для оценки эффективности цепи поставок посредством сбора количественных данных в некоторых функциональных областях в течение согласованных периодов времени. 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 rtl="0">
              <a:lnSpc>
                <a:spcPct val="100000"/>
              </a:lnSpc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Такие периоды времени могут составлять один год, последние шесть месяцев и пр.</a:t>
            </a:r>
          </a:p>
          <a:p>
            <a:pPr lvl="1" algn="l" rtl="0">
              <a:lnSpc>
                <a:spcPct val="100000"/>
              </a:lnSpc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 6 из 11 функциональных областей имеются КПЭ.</a:t>
            </a:r>
          </a:p>
          <a:p>
            <a:pPr>
              <a:lnSpc>
                <a:spcPct val="100000"/>
              </a:lnSpc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lnSpc>
                <a:spcPct val="100000"/>
              </a:lnSpc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Все основные КПЭ должны быть включены при проведении оценки национальной цепи поставок за исключением случаев, когда отсутствуют данные.</a:t>
            </a:r>
          </a:p>
          <a:p>
            <a:pPr>
              <a:lnSpc>
                <a:spcPct val="100000"/>
              </a:lnSpc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lnSpc>
                <a:spcPct val="100000"/>
              </a:lnSpc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Дополнительные КПЭ обеспечивают более тщательный анализ с определением конкретных первопричин или областей для совершенствования (в зависимости от имеющихся данных, времени и заинтересованности).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 txBox="1">
            <a:spLocks/>
          </p:cNvSpPr>
          <p:nvPr/>
        </p:nvSpPr>
        <p:spPr>
          <a:xfrm>
            <a:off x="1261260" y="327312"/>
            <a:ext cx="9372600" cy="6204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>
              <a:lnSpc>
                <a:spcPct val="120000"/>
              </a:lnSpc>
            </a:pP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Обзор ключевых показателей эффективности (КПЭ)</a:t>
            </a:r>
            <a:endParaRPr lang="ru-Ru" altLang="en-US" sz="3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3013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>
            <a:extLst>
              <a:ext uri="{FF2B5EF4-FFF2-40B4-BE49-F238E27FC236}">
                <a16:creationId xmlns:a16="http://schemas.microsoft.com/office/drawing/2014/main" id="{4593AE78-A3F2-4C74-96B9-E07B31637E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3780" y="336719"/>
            <a:ext cx="11712320" cy="569387"/>
          </a:xfrm>
        </p:spPr>
        <p:txBody>
          <a:bodyPr>
            <a:noAutofit/>
          </a:bodyPr>
          <a:lstStyle/>
          <a:p>
            <a:pPr algn="l" rtl="0" eaLnBrk="1" hangingPunct="1"/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Основные КПЭ в прогнозировании и закупках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E5593B-656D-4A32-8C2C-0199F9D67E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3779" y="1348156"/>
            <a:ext cx="11613194" cy="4023310"/>
          </a:xfrm>
        </p:spPr>
        <p:txBody>
          <a:bodyPr>
            <a:normAutofit/>
          </a:bodyPr>
          <a:lstStyle/>
          <a:p>
            <a:pPr marL="741334" marR="0" lvl="1" indent="-284152" algn="l" defTabSz="91277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altLang="en-US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277" name="Slide Number Placeholder 5">
            <a:extLst>
              <a:ext uri="{FF2B5EF4-FFF2-40B4-BE49-F238E27FC236}">
                <a16:creationId xmlns:a16="http://schemas.microsoft.com/office/drawing/2014/main" id="{89E197FB-5E1A-4C45-9678-083534F8C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382000" y="4864884"/>
            <a:ext cx="2133600" cy="18479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rtl="0"/>
            <a:fld id="{D0F135F0-BCB5-4FA4-B939-A1CBDE786B72}" type="slidenum">
              <a:rPr sz="601">
                <a:solidFill>
                  <a:srgbClr val="635C5B"/>
                </a:solidFill>
                <a:cs typeface="Arial" panose="020B0604020202020204" pitchFamily="34" charset="0"/>
              </a:rPr>
              <a:pPr/>
              <a:t>5</a:t>
            </a:fld>
            <a:endParaRPr lang="ru-Ru" altLang="en-US" sz="601">
              <a:solidFill>
                <a:srgbClr val="635C5B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4773618"/>
              </p:ext>
            </p:extLst>
          </p:nvPr>
        </p:nvGraphicFramePr>
        <p:xfrm>
          <a:off x="263779" y="1188720"/>
          <a:ext cx="11613195" cy="4023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59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697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74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8588">
                <a:tc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Уровень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№ и заголовок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Цель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4487">
                <a:tc>
                  <a:txBody>
                    <a:bodyPr/>
                    <a:lstStyle/>
                    <a:p>
                      <a:pPr algn="ctr" rtl="0"/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1.1 Точность прогноза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ru-Ru" sz="1600" b="0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Сравнивается фактическая потребность с прогнозом для оценки качества прогнозирования.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7005">
                <a:tc>
                  <a:txBody>
                    <a:bodyPr/>
                    <a:lstStyle/>
                    <a:p>
                      <a:pPr algn="ctr" rtl="0"/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1.2 Источник финансирования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ru-Ru" sz="1600" b="0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Показатель устойчивости, который определяет источник финансирования, например, международные спонсоры, государственное финансирование, взносы пользователей.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06500">
                <a:tc>
                  <a:txBody>
                    <a:bodyPr/>
                    <a:lstStyle/>
                    <a:p>
                      <a:pPr algn="ctr" rtl="0"/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2.1 Коэффициент своевременности и полноты доставки со стороны поставщиков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ru-Ru" sz="1600" b="0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Дает возможность группе управления закупками оценить соблюдение договорных требований поставки поставщиками, определить риски задержки и потребовать от поставщиков повысить эффективность их работы.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06730">
                <a:tc>
                  <a:txBody>
                    <a:bodyPr/>
                    <a:lstStyle/>
                    <a:p>
                      <a:pPr algn="ctr" rtl="0"/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2.2 Выплаченная сумма в процентном выражении от международной справочной цены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ru-Ru" sz="1600" b="0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Оценивается соответствие затрат и результатов в закупках посредством сравнения фактических цен с международными нормами.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13424" y="5475629"/>
            <a:ext cx="11640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ru-Ru" b="1" i="0" u="none" baseline="0">
                <a:latin typeface="Arial" panose="020B0604020202020204" pitchFamily="34" charset="0"/>
                <a:cs typeface="Arial" panose="020B0604020202020204" pitchFamily="34" charset="0"/>
              </a:rPr>
              <a:t>C = Центральный      W = Склад     H = Больница   SDP</a:t>
            </a:r>
            <a:r>
              <a:rPr lang="en-US" b="1" i="0" u="none" baseline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i="0" u="none" baseline="0">
                <a:latin typeface="Arial" panose="020B0604020202020204" pitchFamily="34" charset="0"/>
                <a:cs typeface="Arial" panose="020B0604020202020204" pitchFamily="34" charset="0"/>
              </a:rPr>
              <a:t>= Точка оказания услуг (медицинские центры)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343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>
            <a:extLst>
              <a:ext uri="{FF2B5EF4-FFF2-40B4-BE49-F238E27FC236}">
                <a16:creationId xmlns:a16="http://schemas.microsoft.com/office/drawing/2014/main" id="{4593AE78-A3F2-4C74-96B9-E07B31637E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2530" y="429446"/>
            <a:ext cx="11979469" cy="890958"/>
          </a:xfrm>
        </p:spPr>
        <p:txBody>
          <a:bodyPr>
            <a:noAutofit/>
          </a:bodyPr>
          <a:lstStyle/>
          <a:p>
            <a:pPr algn="l" rtl="0" eaLnBrk="1" hangingPunct="1"/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Дополнительные КПЭ в прогнозировании и закупках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E5593B-656D-4A32-8C2C-0199F9D67E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3779" y="1348155"/>
            <a:ext cx="11613194" cy="5052646"/>
          </a:xfrm>
        </p:spPr>
        <p:txBody>
          <a:bodyPr>
            <a:normAutofit/>
          </a:bodyPr>
          <a:lstStyle/>
          <a:p>
            <a:pPr marL="741334" marR="0" lvl="1" indent="-284152" algn="l" defTabSz="91277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altLang="en-US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277" name="Slide Number Placeholder 5">
            <a:extLst>
              <a:ext uri="{FF2B5EF4-FFF2-40B4-BE49-F238E27FC236}">
                <a16:creationId xmlns:a16="http://schemas.microsoft.com/office/drawing/2014/main" id="{89E197FB-5E1A-4C45-9678-083534F8C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382000" y="4864884"/>
            <a:ext cx="2133600" cy="18479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rtl="0"/>
            <a:fld id="{D0F135F0-BCB5-4FA4-B939-A1CBDE786B72}" type="slidenum">
              <a:rPr sz="601">
                <a:solidFill>
                  <a:srgbClr val="635C5B"/>
                </a:solidFill>
                <a:cs typeface="Arial" panose="020B0604020202020204" pitchFamily="34" charset="0"/>
              </a:rPr>
              <a:pPr/>
              <a:t>6</a:t>
            </a:fld>
            <a:endParaRPr lang="ru-Ru" altLang="en-US" sz="601">
              <a:solidFill>
                <a:srgbClr val="635C5B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127160"/>
              </p:ext>
            </p:extLst>
          </p:nvPr>
        </p:nvGraphicFramePr>
        <p:xfrm>
          <a:off x="212531" y="1346787"/>
          <a:ext cx="11715690" cy="50526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49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994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513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9947">
                <a:tc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Уровень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№ и заголовок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Цель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8105">
                <a:tc>
                  <a:txBody>
                    <a:bodyPr/>
                    <a:lstStyle/>
                    <a:p>
                      <a:pPr algn="ctr" rtl="0"/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1.3 Точность плана поставок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Сравниваются фактические заказы с планом поставок для оценки точности плана.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1561">
                <a:tc>
                  <a:txBody>
                    <a:bodyPr/>
                    <a:lstStyle/>
                    <a:p>
                      <a:pPr algn="ctr" rtl="0"/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2.3 Срочные заказы в процентном выражении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Измеряется эффективность процессов закупок и прогнозирования, чтобы показать, насколько часто требуются срочные заказы.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8105">
                <a:tc>
                  <a:txBody>
                    <a:bodyPr/>
                    <a:lstStyle/>
                    <a:p>
                      <a:pPr algn="ctr" rtl="0"/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C, W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2.4 Выполнение заказов поставщиками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Дополнительный показатель к КПЭ 2.1, используемый для оценки степени недопоставки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8105">
                <a:tc>
                  <a:txBody>
                    <a:bodyPr/>
                    <a:lstStyle/>
                    <a:p>
                      <a:pPr algn="ctr" rtl="0"/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2.5 Используемые методы закупок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Дополнительно к КПЭ 2.3 — более полная оценка эффективности процесса закупок.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45263">
                <a:tc>
                  <a:txBody>
                    <a:bodyPr/>
                    <a:lstStyle/>
                    <a:p>
                      <a:pPr algn="ctr" rtl="0"/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2.6 Процент закупаемых медицинских товаров, включенных в национальный перечень жизненно важных лекарственных препаратов или аналогичный документ для других медицинских товаров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Отражает соблюдение политики и указывает на закупку неоптимальной продукции.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1561">
                <a:tc>
                  <a:txBody>
                    <a:bodyPr/>
                    <a:lstStyle/>
                    <a:p>
                      <a:pPr algn="ctr" rtl="0"/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2.7 Срок прохождения таможенного оформления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Указывает число дней, которое требуется для прохождения таможенного оформления в случае с международными заказами, и возникают ли при этом задержки в системе.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0674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>
            <a:extLst>
              <a:ext uri="{FF2B5EF4-FFF2-40B4-BE49-F238E27FC236}">
                <a16:creationId xmlns:a16="http://schemas.microsoft.com/office/drawing/2014/main" id="{4593AE78-A3F2-4C74-96B9-E07B31637E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3778" y="172505"/>
            <a:ext cx="11798785" cy="569387"/>
          </a:xfrm>
        </p:spPr>
        <p:txBody>
          <a:bodyPr>
            <a:noAutofit/>
          </a:bodyPr>
          <a:lstStyle/>
          <a:p>
            <a:pPr algn="l" rtl="0" eaLnBrk="1" hangingPunct="1"/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Основные КПЭ в сфере складского хранения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E5593B-656D-4A32-8C2C-0199F9D67E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3779" y="1348155"/>
            <a:ext cx="11613194" cy="5052646"/>
          </a:xfrm>
        </p:spPr>
        <p:txBody>
          <a:bodyPr>
            <a:normAutofit/>
          </a:bodyPr>
          <a:lstStyle/>
          <a:p>
            <a:pPr marL="741334" marR="0" lvl="1" indent="-284152" algn="l" defTabSz="91277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altLang="en-US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277" name="Slide Number Placeholder 5">
            <a:extLst>
              <a:ext uri="{FF2B5EF4-FFF2-40B4-BE49-F238E27FC236}">
                <a16:creationId xmlns:a16="http://schemas.microsoft.com/office/drawing/2014/main" id="{89E197FB-5E1A-4C45-9678-083534F8C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382000" y="4864884"/>
            <a:ext cx="2133600" cy="18479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rtl="0"/>
            <a:fld id="{D0F135F0-BCB5-4FA4-B939-A1CBDE786B72}" type="slidenum">
              <a:rPr sz="601">
                <a:solidFill>
                  <a:srgbClr val="635C5B"/>
                </a:solidFill>
                <a:cs typeface="Arial" panose="020B0604020202020204" pitchFamily="34" charset="0"/>
              </a:rPr>
              <a:pPr/>
              <a:t>7</a:t>
            </a:fld>
            <a:endParaRPr lang="ru-Ru" altLang="en-US" sz="601">
              <a:solidFill>
                <a:srgbClr val="635C5B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538681"/>
              </p:ext>
            </p:extLst>
          </p:nvPr>
        </p:nvGraphicFramePr>
        <p:xfrm>
          <a:off x="263778" y="741891"/>
          <a:ext cx="11798785" cy="59436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56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2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949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1715">
                <a:tc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Уровень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№ и заголовок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Цель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32115">
                <a:tc>
                  <a:txBody>
                    <a:bodyPr/>
                    <a:lstStyle/>
                    <a:p>
                      <a:pPr algn="ctr" rtl="0"/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W, H, SDP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3.1 Обеспечение запасами в соответствии с планом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600"/>
                        </a:spcAft>
                      </a:pPr>
                      <a:r>
                        <a:rPr lang="ru-Ru" sz="1600" b="0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Это положительный показатель обеспечения запасами, для определения которого задается вопрос: обеспечена ли система запасами в соответствии с ее конфигурацией?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32115">
                <a:tc>
                  <a:txBody>
                    <a:bodyPr/>
                    <a:lstStyle/>
                    <a:p>
                      <a:pPr algn="ctr" rtl="0"/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W, H, SDP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3.2 Коэффициент дефицита товаров-маркеров по уровню системы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600"/>
                        </a:spcAft>
                      </a:pPr>
                      <a:r>
                        <a:rPr lang="ru-Ru" sz="1600" b="0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Оценивается дефицит через товары-маркеры во всей системе.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9086">
                <a:tc>
                  <a:txBody>
                    <a:bodyPr/>
                    <a:lstStyle/>
                    <a:p>
                      <a:pPr algn="ctr" rtl="0"/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W, H, SDP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3.3 Точность запасов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600"/>
                        </a:spcAft>
                      </a:pPr>
                      <a:r>
                        <a:rPr lang="ru-Ru" sz="1600" b="0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Сравнивается фактическое количество запасов с документацией по запасам.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09486">
                <a:tc>
                  <a:txBody>
                    <a:bodyPr/>
                    <a:lstStyle/>
                    <a:p>
                      <a:pPr algn="ctr" rtl="0"/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W, H, SDP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3.4 Коэффициент выполнения заказов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600"/>
                        </a:spcAft>
                      </a:pPr>
                      <a:r>
                        <a:rPr lang="ru-Ru" sz="1600" b="0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Оценивается, насколько хорошо склады исполняют заказы больниц и точек оказания услуг, включая частоту изменения заказов на распределение от медицинских учреждений.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9086">
                <a:tc>
                  <a:txBody>
                    <a:bodyPr/>
                    <a:lstStyle/>
                    <a:p>
                      <a:pPr algn="ctr" rtl="0"/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W, H, SDP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3.5 Убытки в результате повреждения, краж и истечения срока годности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600"/>
                        </a:spcAft>
                      </a:pPr>
                      <a:r>
                        <a:rPr lang="ru-Ru" sz="1600" b="0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Показатель эффективности работы и соотношения затрат и результатов.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3106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>
            <a:extLst>
              <a:ext uri="{FF2B5EF4-FFF2-40B4-BE49-F238E27FC236}">
                <a16:creationId xmlns:a16="http://schemas.microsoft.com/office/drawing/2014/main" id="{4593AE78-A3F2-4C74-96B9-E07B31637E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3779" y="259982"/>
            <a:ext cx="11613194" cy="931161"/>
          </a:xfrm>
        </p:spPr>
        <p:txBody>
          <a:bodyPr>
            <a:noAutofit/>
          </a:bodyPr>
          <a:lstStyle/>
          <a:p>
            <a:pPr algn="l" rtl="0" eaLnBrk="1" hangingPunct="1"/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Дополнительные КПЭ в сфере складского хранения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E5593B-656D-4A32-8C2C-0199F9D67E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3779" y="1348155"/>
            <a:ext cx="11613194" cy="5052646"/>
          </a:xfrm>
        </p:spPr>
        <p:txBody>
          <a:bodyPr>
            <a:normAutofit/>
          </a:bodyPr>
          <a:lstStyle/>
          <a:p>
            <a:pPr marL="741334" marR="0" lvl="1" indent="-284152" algn="l" defTabSz="91277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altLang="en-US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277" name="Slide Number Placeholder 5">
            <a:extLst>
              <a:ext uri="{FF2B5EF4-FFF2-40B4-BE49-F238E27FC236}">
                <a16:creationId xmlns:a16="http://schemas.microsoft.com/office/drawing/2014/main" id="{89E197FB-5E1A-4C45-9678-083534F8C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382000" y="4864884"/>
            <a:ext cx="2133600" cy="18479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rtl="0"/>
            <a:fld id="{D0F135F0-BCB5-4FA4-B939-A1CBDE786B72}" type="slidenum">
              <a:rPr sz="601">
                <a:solidFill>
                  <a:srgbClr val="635C5B"/>
                </a:solidFill>
                <a:cs typeface="Arial" panose="020B0604020202020204" pitchFamily="34" charset="0"/>
              </a:rPr>
              <a:pPr/>
              <a:t>8</a:t>
            </a:fld>
            <a:endParaRPr lang="ru-Ru" altLang="en-US" sz="601">
              <a:solidFill>
                <a:srgbClr val="635C5B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0693130"/>
              </p:ext>
            </p:extLst>
          </p:nvPr>
        </p:nvGraphicFramePr>
        <p:xfrm>
          <a:off x="263779" y="1243196"/>
          <a:ext cx="11664442" cy="54751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98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80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44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8821">
                <a:tc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Уровень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№ и заголовок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Цель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1064">
                <a:tc>
                  <a:txBody>
                    <a:bodyPr/>
                    <a:lstStyle/>
                    <a:p>
                      <a:pPr algn="ctr" rtl="0"/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3.6 Годовой показатель оборачиваемости запасов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Стандартный показатель эффективности работы складов, быстрота поступления продукции через систему к заказчику. 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1064">
                <a:tc>
                  <a:txBody>
                    <a:bodyPr/>
                    <a:lstStyle/>
                    <a:p>
                      <a:pPr algn="ctr" rtl="0"/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W, H, SDP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3.7 Количество или продолжительность отклонений температуры в холодильном хранилище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Оценивается эффективность работы и риск для качества продукции, которая должна храниться в определенном температурном диапазоне.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1064">
                <a:tc>
                  <a:txBody>
                    <a:bodyPr/>
                    <a:lstStyle/>
                    <a:p>
                      <a:pPr algn="ctr" rtl="0"/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W, H, SDP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3.8 Коэффициент дефицита одного или нескольких продуктов-маркеров с разбивкой по учреждениям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Оценивается дефицит во всей цепи поставок, дополнительно к КПЭ 3.2.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7376">
                <a:tc>
                  <a:txBody>
                    <a:bodyPr/>
                    <a:lstStyle/>
                    <a:p>
                      <a:pPr algn="ctr" rtl="0"/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3.9 Стоимость складских операций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Оценивается соотношение затрат и результатов в складском хранении.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14752">
                <a:tc>
                  <a:txBody>
                    <a:bodyPr/>
                    <a:lstStyle/>
                    <a:p>
                      <a:pPr marL="0" marR="0" indent="0" algn="ctr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W, H, SDP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3.10 Время обработки заказа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Оценивается, сколько дней/часов требуется для выполнения заказов складом и отправки продукции.  Задержки или слишком долгое время выполнения заказов влияют на наличие продукции в медицинских учреждениях.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7376">
                <a:tc>
                  <a:txBody>
                    <a:bodyPr/>
                    <a:lstStyle/>
                    <a:p>
                      <a:pPr algn="ctr" rtl="0"/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W, 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3.11 Процент входящих партий продукции, проходящих тестирование на качество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Оценивается частота и регулярность испытаний качества поставляемой продукции.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13586">
                <a:tc>
                  <a:txBody>
                    <a:bodyPr/>
                    <a:lstStyle/>
                    <a:p>
                      <a:pPr algn="ctr" rtl="0"/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W, 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3.12 Процент партий продукции, успешно прошедших испытания на соответствие стандартам качества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Оценивается качество поставляемой продукции и надежность работы поставщика.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3026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>
            <a:extLst>
              <a:ext uri="{FF2B5EF4-FFF2-40B4-BE49-F238E27FC236}">
                <a16:creationId xmlns:a16="http://schemas.microsoft.com/office/drawing/2014/main" id="{4593AE78-A3F2-4C74-96B9-E07B31637E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817" y="213107"/>
            <a:ext cx="11836363" cy="1039554"/>
          </a:xfrm>
        </p:spPr>
        <p:txBody>
          <a:bodyPr>
            <a:noAutofit/>
          </a:bodyPr>
          <a:lstStyle/>
          <a:p>
            <a:pPr algn="l" rtl="0" eaLnBrk="1" hangingPunct="1"/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Основные и дополнительные КПЭ в сфере распределения</a:t>
            </a:r>
          </a:p>
        </p:txBody>
      </p:sp>
      <p:sp>
        <p:nvSpPr>
          <p:cNvPr id="54277" name="Slide Number Placeholder 5">
            <a:extLst>
              <a:ext uri="{FF2B5EF4-FFF2-40B4-BE49-F238E27FC236}">
                <a16:creationId xmlns:a16="http://schemas.microsoft.com/office/drawing/2014/main" id="{89E197FB-5E1A-4C45-9678-083534F8C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382000" y="4864884"/>
            <a:ext cx="2133600" cy="18479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rtl="0"/>
            <a:fld id="{D0F135F0-BCB5-4FA4-B939-A1CBDE786B72}" type="slidenum">
              <a:rPr sz="601">
                <a:solidFill>
                  <a:srgbClr val="635C5B"/>
                </a:solidFill>
                <a:cs typeface="Arial" panose="020B0604020202020204" pitchFamily="34" charset="0"/>
              </a:rPr>
              <a:pPr/>
              <a:t>9</a:t>
            </a:fld>
            <a:endParaRPr lang="ru-Ru" altLang="en-US" sz="601">
              <a:solidFill>
                <a:srgbClr val="635C5B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9421183"/>
              </p:ext>
            </p:extLst>
          </p:nvPr>
        </p:nvGraphicFramePr>
        <p:xfrm>
          <a:off x="177818" y="1421355"/>
          <a:ext cx="11836363" cy="47657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6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80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146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7353">
                <a:tc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Уровень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№ и заголовок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Цель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7353">
                <a:tc gridSpan="3">
                  <a:txBody>
                    <a:bodyPr/>
                    <a:lstStyle/>
                    <a:p>
                      <a:pPr marL="0" marR="0" indent="0" algn="l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Основные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endParaRPr lang="ru-Ru" sz="1100" dirty="0">
                        <a:solidFill>
                          <a:srgbClr val="6C6463"/>
                        </a:solidFill>
                        <a:effectLst/>
                        <a:latin typeface="Cabin" charset="0"/>
                        <a:ea typeface="Cabin" charset="0"/>
                        <a:cs typeface="Cabin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l" rtl="0">
                        <a:spcAft>
                          <a:spcPts val="600"/>
                        </a:spcAft>
                      </a:pPr>
                      <a:endParaRPr lang="ru-Ru" sz="1100" dirty="0">
                        <a:solidFill>
                          <a:srgbClr val="6C6463"/>
                        </a:solidFill>
                        <a:effectLst/>
                        <a:latin typeface="Cabin" charset="0"/>
                        <a:ea typeface="Cabin" charset="0"/>
                        <a:cs typeface="Cabi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80473">
                <a:tc>
                  <a:txBody>
                    <a:bodyPr/>
                    <a:lstStyle/>
                    <a:p>
                      <a:pPr algn="ctr" rtl="0"/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H, SDP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4.1 Своевременная доставка в учреждение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Оценивается надежность поставок, задержки влияют на наличие продукции и услуги, оказываемые пациентам в медицинских учреждениях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90725">
                <a:tc>
                  <a:txBody>
                    <a:bodyPr/>
                    <a:lstStyle/>
                    <a:p>
                      <a:pPr algn="ctr" rtl="0"/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W, H, SDP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4.2 Срочные заказы в процентном выражении, размещенные учреждениями здравоохранения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600"/>
                        </a:spcAft>
                      </a:pPr>
                      <a:r>
                        <a:rPr lang="ru-Ru" sz="1600" b="0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Оценивается эффективность процесса внутреннего размещения заказов и поставки, как часто размещаются срочные заказы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7353">
                <a:tc gridSpan="3">
                  <a:txBody>
                    <a:bodyPr/>
                    <a:lstStyle/>
                    <a:p>
                      <a:pPr algn="l" rtl="0"/>
                      <a:r>
                        <a:rPr lang="ru-Ru" sz="1600" b="1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Дополнительно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endParaRPr lang="ru-Ru" sz="2000" dirty="0">
                        <a:solidFill>
                          <a:srgbClr val="6C6463"/>
                        </a:solidFill>
                        <a:effectLst/>
                        <a:latin typeface="Cabin" charset="0"/>
                        <a:ea typeface="Cabin" charset="0"/>
                        <a:cs typeface="Cabin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endParaRPr lang="ru-Ru" sz="2000" dirty="0">
                        <a:solidFill>
                          <a:srgbClr val="6C6463"/>
                        </a:solidFill>
                        <a:effectLst/>
                        <a:latin typeface="Cabin" charset="0"/>
                        <a:ea typeface="Cabin" charset="0"/>
                        <a:cs typeface="Cabi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2466">
                <a:tc>
                  <a:txBody>
                    <a:bodyPr/>
                    <a:lstStyle/>
                    <a:p>
                      <a:pPr algn="ctr" rtl="0"/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0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4.3 Стоимость операций распределения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1200"/>
                        </a:spcAft>
                      </a:pPr>
                      <a:r>
                        <a:rPr lang="ru-Ru" sz="1600" b="0" i="1" u="none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" charset="0"/>
                          <a:cs typeface="Arial" panose="020B0604020202020204" pitchFamily="34" charset="0"/>
                        </a:rPr>
                        <a:t>Оценивается соотношение затрат и результатов в сфере распределения продукции в системе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bin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9821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6.9-Template_12.7.2016">
  <a:themeElements>
    <a:clrScheme name="Custom 2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Props1.xml><?xml version="1.0" encoding="utf-8"?>
<ds:datastoreItem xmlns:ds="http://schemas.openxmlformats.org/officeDocument/2006/customXml" ds:itemID="{156810FF-0022-44B3-82A7-63C855ABB5E9}"/>
</file>

<file path=customXml/itemProps2.xml><?xml version="1.0" encoding="utf-8"?>
<ds:datastoreItem xmlns:ds="http://schemas.openxmlformats.org/officeDocument/2006/customXml" ds:itemID="{5C64AD1B-33F2-4A34-8353-86C0C8F5B9F0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elements/1.1/"/>
    <ds:schemaRef ds:uri="http://purl.org/dc/terms/"/>
    <ds:schemaRef ds:uri="http://schemas.microsoft.com/office/infopath/2007/PartnerControls"/>
    <ds:schemaRef ds:uri="8d7096d6-fc66-4344-9e3f-2445529a09f6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C32AD83-52E3-4CE1-9422-1D954C76B834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56C93B41-209F-4E39-A703-D74716047708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5938</TotalTime>
  <Words>1879</Words>
  <Application>Microsoft Office PowerPoint</Application>
  <PresentationFormat>Widescreen</PresentationFormat>
  <Paragraphs>222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Gill Sans MT</vt:lpstr>
      <vt:lpstr>Times</vt:lpstr>
      <vt:lpstr>Wingdings</vt:lpstr>
      <vt:lpstr>Office Theme</vt:lpstr>
      <vt:lpstr>16.9-Template_12.7.2016</vt:lpstr>
      <vt:lpstr>PowerPoint Presentation</vt:lpstr>
      <vt:lpstr>Занятия по сбору данных КПЭ и расчетам. Цели сегодняшних занятий</vt:lpstr>
      <vt:lpstr>Обзор ключевых показателей эффективности (КПЭ)</vt:lpstr>
      <vt:lpstr>PowerPoint Presentation</vt:lpstr>
      <vt:lpstr>Основные КПЭ в прогнозировании и закупках</vt:lpstr>
      <vt:lpstr>Дополнительные КПЭ в прогнозировании и закупках</vt:lpstr>
      <vt:lpstr>Основные КПЭ в сфере складского хранения</vt:lpstr>
      <vt:lpstr>Дополнительные КПЭ в сфере складского хранения</vt:lpstr>
      <vt:lpstr>Основные и дополнительные КПЭ в сфере распределения</vt:lpstr>
      <vt:lpstr>Основные и дополнительные КПЭ в сфере управления персоналом и информационных систем управления логистикой</vt:lpstr>
      <vt:lpstr>Систематически отслеживаемые КПЭ</vt:lpstr>
      <vt:lpstr>Пример определения КПЭ или справочной таблицы показателей</vt:lpstr>
      <vt:lpstr>Расчет КПЭ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Teresa Jamieson</dc:creator>
  <cp:lastModifiedBy>Pakhapat Boonchusanong</cp:lastModifiedBy>
  <cp:revision>122</cp:revision>
  <cp:lastPrinted>2022-08-15T11:07:07Z</cp:lastPrinted>
  <dcterms:created xsi:type="dcterms:W3CDTF">2018-03-15T19:05:04Z</dcterms:created>
  <dcterms:modified xsi:type="dcterms:W3CDTF">2022-08-15T11:07:08Z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0x0101008DA58B5CA681664FAB24816C56F410850200C1ADE8129BED5243B21152D92CDBFE90</vt:lpwstr>
  </property>
  <property fmtid="{D5CDD505-2E9C-101B-9397-08002B2CF9AE}" pid="3" name="Project Document Type">
    <vt:lpwstr/>
  </property>
</Properties>
</file>